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12192000" cy="16256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1122" y="-143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Tests</c:v>
                </c:pt>
                <c:pt idx="1">
                  <c:v>Work</c:v>
                </c:pt>
                <c:pt idx="2">
                  <c:v>Project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7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123A-FB38-4371-9736-2A999285BDD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1D89-15CD-4D3A-81BA-EF910824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8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hyperlink" Target="http://www.mansfieldisd.org/schools/dshepard/school_library/library.htm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kalaschlaegel@misdmail.org" TargetMode="External"/><Relationship Id="rId12" Type="http://schemas.openxmlformats.org/officeDocument/2006/relationships/chart" Target="../charts/chart1.xml"/><Relationship Id="rId17" Type="http://schemas.openxmlformats.org/officeDocument/2006/relationships/image" Target="../media/image12.png"/><Relationship Id="rId2" Type="http://schemas.openxmlformats.org/officeDocument/2006/relationships/image" Target="../media/image1.emf"/><Relationship Id="rId16" Type="http://schemas.openxmlformats.org/officeDocument/2006/relationships/image" Target="../media/image11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laschlaegel.weebly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hyperlink" Target="http://www.mansfieldisd.org/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47877" cy="166410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025391" y="4529096"/>
            <a:ext cx="17721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300" dirty="0" smtClean="0">
                <a:latin typeface="Eras Demi ITC" panose="020B08050305040208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Interactive Notebooks will be used on a daily basis.  They will be stored in the classroom, but can be taken home as needed.</a:t>
            </a:r>
            <a:endParaRPr lang="en-US" sz="1300" dirty="0">
              <a:effectLst/>
              <a:latin typeface="Eras Demi ITC" panose="020B08050305040208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6935" y="7035575"/>
            <a:ext cx="1763265" cy="17632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824758" y="7480825"/>
            <a:ext cx="17721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300" dirty="0" smtClean="0">
                <a:latin typeface="Eras Demi ITC" panose="020B08050305040208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3-Ring binder with AVID materials</a:t>
            </a:r>
            <a:endParaRPr lang="en-US" sz="1300" dirty="0">
              <a:effectLst/>
              <a:latin typeface="Eras Demi ITC" panose="020B08050305040208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4284" y="9864401"/>
            <a:ext cx="2139732" cy="13153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584389" y="10017584"/>
            <a:ext cx="177213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300" dirty="0" smtClean="0">
                <a:latin typeface="Eras Demi ITC" panose="020B08050305040208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Devices may be used in class with teacher permission.</a:t>
            </a:r>
            <a:endParaRPr lang="en-US" sz="1300" dirty="0">
              <a:effectLst/>
              <a:latin typeface="Eras Demi ITC" panose="020B08050305040208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7406" y="3272247"/>
            <a:ext cx="1134391" cy="79596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42905" y="2619600"/>
            <a:ext cx="8887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Eras Demi ITC" panose="020B0805030504020804" pitchFamily="34" charset="0"/>
              </a:rPr>
              <a:t>Website: </a:t>
            </a:r>
            <a:r>
              <a:rPr lang="en-US" sz="1600" dirty="0">
                <a:latin typeface="Eras Demi ITC" panose="020B0805030504020804" pitchFamily="34" charset="0"/>
                <a:hlinkClick r:id="rId6"/>
              </a:rPr>
              <a:t>http://</a:t>
            </a:r>
            <a:r>
              <a:rPr lang="en-US" sz="1600" dirty="0" smtClean="0">
                <a:latin typeface="Eras Demi ITC" panose="020B0805030504020804" pitchFamily="34" charset="0"/>
                <a:hlinkClick r:id="rId6"/>
              </a:rPr>
              <a:t>kalaschlaegel.weebly.com</a:t>
            </a:r>
            <a:r>
              <a:rPr lang="en-US" sz="1600" dirty="0" smtClean="0">
                <a:latin typeface="Eras Demi ITC" panose="020B0805030504020804" pitchFamily="34" charset="0"/>
              </a:rPr>
              <a:t> e</a:t>
            </a:r>
            <a:r>
              <a:rPr lang="en-US" sz="1600" b="1" dirty="0" smtClean="0">
                <a:latin typeface="Eras Demi ITC" panose="020B0805030504020804" pitchFamily="34" charset="0"/>
              </a:rPr>
              <a:t>mail: </a:t>
            </a:r>
            <a:r>
              <a:rPr lang="en-US" sz="1600" b="1" dirty="0" smtClean="0">
                <a:latin typeface="Eras Demi ITC" panose="020B0805030504020804" pitchFamily="34" charset="0"/>
                <a:hlinkClick r:id="rId7"/>
              </a:rPr>
              <a:t>kalaschlaegel@misdmail.org</a:t>
            </a:r>
            <a:r>
              <a:rPr lang="en-US" sz="1600" b="1" dirty="0" smtClean="0">
                <a:latin typeface="Eras Demi ITC" panose="020B0805030504020804" pitchFamily="34" charset="0"/>
              </a:rPr>
              <a:t> Room: </a:t>
            </a:r>
            <a:r>
              <a:rPr lang="en-US" sz="1600" dirty="0" smtClean="0">
                <a:latin typeface="Eras Demi ITC" panose="020B0805030504020804" pitchFamily="34" charset="0"/>
              </a:rPr>
              <a:t>230</a:t>
            </a:r>
            <a:endParaRPr lang="en-US" sz="1600" dirty="0">
              <a:latin typeface="Eras Demi ITC" panose="020B08050305040208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8075" y="5038813"/>
            <a:ext cx="777756" cy="10844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3371" y="8422701"/>
            <a:ext cx="882460" cy="90046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1007" y="8945875"/>
            <a:ext cx="3340898" cy="10729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406063" y="11221107"/>
            <a:ext cx="326456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300" dirty="0" smtClean="0">
                <a:latin typeface="AR BONNI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a smartphone please download these free apps</a:t>
            </a:r>
            <a:endParaRPr lang="en-US" sz="1300" dirty="0">
              <a:effectLst/>
              <a:latin typeface="AR BONNI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6818" y="11885799"/>
            <a:ext cx="1314450" cy="131445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8763018" y="13250666"/>
            <a:ext cx="25952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300" dirty="0" smtClean="0">
                <a:latin typeface="AR BONNI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will be more apps that you will need to download later</a:t>
            </a:r>
            <a:endParaRPr lang="en-US" sz="1300" dirty="0">
              <a:effectLst/>
              <a:latin typeface="AR BONNI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162811710"/>
              </p:ext>
            </p:extLst>
          </p:nvPr>
        </p:nvGraphicFramePr>
        <p:xfrm>
          <a:off x="5262037" y="12233636"/>
          <a:ext cx="3088882" cy="246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751010" y="13316125"/>
            <a:ext cx="1049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merican Purpose Casual 02" pitchFamily="2" charset="0"/>
              </a:rPr>
              <a:t>50%</a:t>
            </a:r>
            <a:endParaRPr lang="en-US" sz="3200" dirty="0">
              <a:solidFill>
                <a:schemeClr val="bg1"/>
              </a:solidFill>
              <a:latin typeface="American Purpose Casual 02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76291" y="13088475"/>
            <a:ext cx="1049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merican Purpose Casual 02" pitchFamily="2" charset="0"/>
              </a:rPr>
              <a:t>40%</a:t>
            </a:r>
            <a:endParaRPr lang="en-US" sz="3200" dirty="0">
              <a:solidFill>
                <a:schemeClr val="bg1"/>
              </a:solidFill>
              <a:latin typeface="American Purpose Casual 02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7659201" y="13226714"/>
            <a:ext cx="86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Eras Demi ITC" panose="020B0805030504020804" pitchFamily="34" charset="0"/>
              </a:rPr>
              <a:t>Tests</a:t>
            </a:r>
            <a:endParaRPr lang="en-US" dirty="0">
              <a:latin typeface="Eras Demi ITC" panose="020B08050305040208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04487" y="12048970"/>
            <a:ext cx="151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ras Demi ITC" panose="020B0805030504020804" pitchFamily="34" charset="0"/>
              </a:rPr>
              <a:t>Homework</a:t>
            </a:r>
            <a:endParaRPr lang="en-US" dirty="0">
              <a:latin typeface="Eras Demi ITC" panose="020B08050305040208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4481238" y="13104029"/>
            <a:ext cx="1776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Eras Demi ITC" panose="020B0805030504020804" pitchFamily="34" charset="0"/>
              </a:rPr>
              <a:t>Daily Work &amp; Quizzes</a:t>
            </a:r>
            <a:endParaRPr lang="en-US" dirty="0">
              <a:latin typeface="Eras Demi ITC" panose="020B08050305040208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700" y="3078866"/>
            <a:ext cx="5706351" cy="118272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7288" y="8422701"/>
            <a:ext cx="5712447" cy="118272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2023192" y="355095"/>
            <a:ext cx="1185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Eras Demi ITC" panose="020B0805030504020804" pitchFamily="34" charset="0"/>
              </a:rPr>
              <a:t>2016 2017</a:t>
            </a:r>
            <a:endParaRPr lang="en-US" sz="1400" dirty="0">
              <a:latin typeface="Eras Demi ITC" panose="020B08050305040208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9099" y="3893219"/>
            <a:ext cx="52038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We will learn about the history of the United States from its early beginnings to the present, with a focus on colonial times through the 20</a:t>
            </a:r>
            <a:r>
              <a:rPr lang="en-US" sz="1200" baseline="300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th</a:t>
            </a:r>
            <a:r>
              <a:rPr lang="en-US" sz="12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 century.  Historical content includes explorers, the Colonial and </a:t>
            </a:r>
            <a:r>
              <a:rPr lang="en-US" sz="1200" dirty="0">
                <a:latin typeface="Eras Demi ITC" panose="020B0805030504020804" pitchFamily="34" charset="0"/>
                <a:ea typeface="Times New Roman" panose="02020603050405020304" pitchFamily="18" charset="0"/>
              </a:rPr>
              <a:t>R</a:t>
            </a:r>
            <a:r>
              <a:rPr lang="en-US" sz="12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evolutionary periods, U.S. Government, Westward Expansion, the Civil War, Reconstruction, and 20</a:t>
            </a:r>
            <a:r>
              <a:rPr lang="en-US" sz="1200" baseline="300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th</a:t>
            </a:r>
            <a:r>
              <a:rPr lang="en-US" sz="12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 and 21</a:t>
            </a:r>
            <a:r>
              <a:rPr lang="en-US" sz="1200" baseline="300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st</a:t>
            </a:r>
            <a:r>
              <a:rPr lang="en-US" sz="12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 century America. </a:t>
            </a:r>
            <a:endParaRPr lang="en-US" sz="1200" dirty="0">
              <a:effectLst/>
              <a:latin typeface="Eras Demi ITC" panose="020B0805030504020804" pitchFamily="34" charset="0"/>
              <a:ea typeface="Times New Roman" panose="02020603050405020304" pitchFamily="18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844463" y="7100086"/>
            <a:ext cx="543377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en-US" altLang="en-US" sz="1200" dirty="0">
              <a:latin typeface="Eras Demi ITC" panose="020B0805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92278" y="9405738"/>
            <a:ext cx="54994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I </a:t>
            </a:r>
            <a:r>
              <a:rPr lang="en-US" sz="1400" dirty="0">
                <a:latin typeface="Eras Demi ITC" panose="020B0805030504020804" pitchFamily="34" charset="0"/>
                <a:ea typeface="Times New Roman" panose="02020603050405020304" pitchFamily="18" charset="0"/>
              </a:rPr>
              <a:t>will update my teacher </a:t>
            </a:r>
            <a:r>
              <a:rPr lang="en-US" sz="14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webpage weekly.  Please check on a regular basis.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Check out </a:t>
            </a:r>
            <a:r>
              <a:rPr lang="en-US" sz="1400" dirty="0" smtClean="0">
                <a:latin typeface="Eras Demi ITC" panose="020B0805030504020804" pitchFamily="34" charset="0"/>
                <a:ea typeface="Times New Roman" panose="02020603050405020304" pitchFamily="18" charset="0"/>
                <a:hlinkClick r:id="rId15"/>
              </a:rPr>
              <a:t>http://www.mansfieldisd.org</a:t>
            </a:r>
            <a:r>
              <a:rPr lang="en-US" sz="1400" dirty="0" smtClean="0">
                <a:latin typeface="Eras Demi ITC" panose="020B0805030504020804" pitchFamily="34" charset="0"/>
                <a:ea typeface="Times New Roman" panose="02020603050405020304" pitchFamily="18" charset="0"/>
              </a:rPr>
              <a:t> for course and calendar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Eras Demi ITC" panose="020B0805030504020804" pitchFamily="34" charset="0"/>
              </a:rPr>
              <a:t>You can also email me with any questions.</a:t>
            </a:r>
            <a:endParaRPr lang="en-US" sz="1400" dirty="0">
              <a:latin typeface="Eras Demi ITC" panose="020B0805030504020804" pitchFamily="34" charset="0"/>
            </a:endParaRPr>
          </a:p>
        </p:txBody>
      </p:sp>
      <p:pic>
        <p:nvPicPr>
          <p:cNvPr id="2" name="Picture 1" title="Grading Policy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0288" y="4952854"/>
            <a:ext cx="5706351" cy="11766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55497" y="4291483"/>
            <a:ext cx="1706689" cy="2189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2917" y="5788848"/>
            <a:ext cx="49354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Eras Demi ITC" panose="020B0805030504020804" pitchFamily="34" charset="0"/>
              </a:rPr>
              <a:t>Test Retakes: </a:t>
            </a:r>
            <a:r>
              <a:rPr lang="en-US" sz="1200" dirty="0" smtClean="0">
                <a:latin typeface="Eras Demi ITC" panose="020B0805030504020804" pitchFamily="34" charset="0"/>
              </a:rPr>
              <a:t>Students who fail a major test/ assessment (below 70%) will be allowed to correct up to a grade of 70.  These arrangements must be made with the teacher.</a:t>
            </a:r>
          </a:p>
          <a:p>
            <a:endParaRPr lang="en-US" sz="1200" dirty="0">
              <a:latin typeface="Eras Demi ITC" panose="020B0805030504020804" pitchFamily="34" charset="0"/>
            </a:endParaRPr>
          </a:p>
          <a:p>
            <a:r>
              <a:rPr lang="en-US" sz="1200" b="1" dirty="0" smtClean="0">
                <a:latin typeface="Eras Demi ITC" panose="020B0805030504020804" pitchFamily="34" charset="0"/>
              </a:rPr>
              <a:t>Corrections</a:t>
            </a:r>
            <a:r>
              <a:rPr lang="en-US" sz="1200" dirty="0" smtClean="0">
                <a:latin typeface="Eras Demi ITC" panose="020B0805030504020804" pitchFamily="34" charset="0"/>
              </a:rPr>
              <a:t>: All corrections must be completed prior to the end of each six weeks.</a:t>
            </a:r>
          </a:p>
          <a:p>
            <a:endParaRPr lang="en-US" sz="1200" dirty="0">
              <a:latin typeface="Eras Demi ITC" panose="020B0805030504020804" pitchFamily="34" charset="0"/>
            </a:endParaRPr>
          </a:p>
          <a:p>
            <a:r>
              <a:rPr lang="en-US" sz="1200" b="1" dirty="0" smtClean="0">
                <a:latin typeface="Eras Demi ITC" panose="020B0805030504020804" pitchFamily="34" charset="0"/>
              </a:rPr>
              <a:t>Late Work: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Eras Demi ITC" panose="020B0805030504020804" pitchFamily="34" charset="0"/>
              </a:rPr>
              <a:t>1 class day late, grade reduced by 15 points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Eras Demi ITC" panose="020B0805030504020804" pitchFamily="34" charset="0"/>
              </a:rPr>
              <a:t>2 class days late, grade reduced by 30 points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Eras Demi ITC" panose="020B0805030504020804" pitchFamily="34" charset="0"/>
              </a:rPr>
              <a:t>3 class days late, teachers discretion</a:t>
            </a:r>
          </a:p>
          <a:p>
            <a:pPr marL="285750" indent="-285750">
              <a:buFontTx/>
              <a:buChar char="-"/>
            </a:pPr>
            <a:endParaRPr lang="en-US" sz="1200" dirty="0">
              <a:latin typeface="Eras Demi ITC" panose="020B0805030504020804" pitchFamily="34" charset="0"/>
            </a:endParaRPr>
          </a:p>
          <a:p>
            <a:r>
              <a:rPr lang="en-US" sz="1200" dirty="0" smtClean="0">
                <a:latin typeface="Eras Demi ITC" panose="020B0805030504020804" pitchFamily="34" charset="0"/>
              </a:rPr>
              <a:t>*Exceptions to this can be given due to specific student modifications and accommodations</a:t>
            </a:r>
            <a:endParaRPr lang="en-US" sz="1200" dirty="0">
              <a:latin typeface="Eras Demi ITC" panose="020B08050305040208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90468" y="12421086"/>
            <a:ext cx="1049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merican Purpose Casual 02" pitchFamily="2" charset="0"/>
              </a:rPr>
              <a:t>10%</a:t>
            </a:r>
            <a:endParaRPr lang="en-US" sz="3200" dirty="0">
              <a:solidFill>
                <a:schemeClr val="bg1"/>
              </a:solidFill>
              <a:latin typeface="American Purpose Casual 02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423493">
            <a:off x="1394415" y="12245066"/>
            <a:ext cx="1704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" panose="020E0602020502020306" pitchFamily="34" charset="0"/>
              </a:rPr>
              <a:t>Materials</a:t>
            </a:r>
            <a:endParaRPr lang="en-US" sz="2800" dirty="0">
              <a:latin typeface="Berlin Sans FB" panose="020E0602020502020306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80559" y="12046766"/>
            <a:ext cx="1425225" cy="66336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20550584">
            <a:off x="610026" y="12749257"/>
            <a:ext cx="40152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Text Book: </a:t>
            </a:r>
            <a:r>
              <a:rPr lang="en-US" sz="1600" dirty="0" smtClean="0"/>
              <a:t>The United States &amp; History Alive</a:t>
            </a:r>
          </a:p>
          <a:p>
            <a:r>
              <a:rPr lang="en-US" sz="1600" dirty="0" smtClean="0"/>
              <a:t>Atlases, Almanacs, Various historical materials, and Primary sources</a:t>
            </a:r>
          </a:p>
          <a:p>
            <a:r>
              <a:rPr lang="en-US" sz="1600" b="1" dirty="0" smtClean="0"/>
              <a:t>The Library @DSIS:</a:t>
            </a:r>
          </a:p>
          <a:p>
            <a:r>
              <a:rPr lang="en-US" sz="1600" dirty="0" smtClean="0">
                <a:hlinkClick r:id="rId18"/>
              </a:rPr>
              <a:t>http://www.mansfieldisd.org/schools/dshepard/school_library/library.htm</a:t>
            </a:r>
            <a:endParaRPr lang="en-US" sz="1600" dirty="0" smtClean="0"/>
          </a:p>
          <a:p>
            <a:r>
              <a:rPr lang="en-US" sz="1600" b="1" dirty="0" smtClean="0"/>
              <a:t>Online databases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Username: </a:t>
            </a:r>
            <a:r>
              <a:rPr lang="en-US" sz="1600" dirty="0" err="1" smtClean="0"/>
              <a:t>shepard</a:t>
            </a:r>
            <a:r>
              <a:rPr lang="en-US" sz="1600" dirty="0" smtClean="0"/>
              <a:t>	   Password: mustangs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00037" y="2161983"/>
            <a:ext cx="380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Elephant" panose="02020904090505020303" pitchFamily="18" charset="0"/>
              </a:rPr>
              <a:t>Mrs. </a:t>
            </a:r>
            <a:r>
              <a:rPr lang="en-US" sz="2800" dirty="0" smtClean="0">
                <a:latin typeface="Elephant" panose="02020904090505020303" pitchFamily="18" charset="0"/>
              </a:rPr>
              <a:t>Kala Schlaegel</a:t>
            </a:r>
            <a:endParaRPr lang="en-US" sz="2800" dirty="0">
              <a:latin typeface="Elephant" panose="020209040905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90439" y="15420466"/>
            <a:ext cx="4787900" cy="857201"/>
          </a:xfrm>
          <a:prstGeom prst="rect">
            <a:avLst/>
          </a:prstGeom>
          <a:solidFill>
            <a:srgbClr val="0D0D0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64" y="15524465"/>
            <a:ext cx="604920" cy="73800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942905" y="355095"/>
            <a:ext cx="23628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622" y="11616525"/>
            <a:ext cx="2148641" cy="178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318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American Purpose Casual 02</vt:lpstr>
      <vt:lpstr>AR BONNIE</vt:lpstr>
      <vt:lpstr>Arial</vt:lpstr>
      <vt:lpstr>Berlin Sans FB</vt:lpstr>
      <vt:lpstr>Calibri</vt:lpstr>
      <vt:lpstr>Calibri Light</vt:lpstr>
      <vt:lpstr>Elephant</vt:lpstr>
      <vt:lpstr>Eras Demi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Sandoval</dc:creator>
  <cp:lastModifiedBy>Schlaegel, Kala</cp:lastModifiedBy>
  <cp:revision>57</cp:revision>
  <cp:lastPrinted>2017-08-11T20:34:47Z</cp:lastPrinted>
  <dcterms:created xsi:type="dcterms:W3CDTF">2015-07-07T18:29:55Z</dcterms:created>
  <dcterms:modified xsi:type="dcterms:W3CDTF">2017-08-11T21:26:15Z</dcterms:modified>
</cp:coreProperties>
</file>